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797675" cy="985678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0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D474-2652-4E68-9489-6FE8DD1E68FC}" type="datetimeFigureOut">
              <a:rPr lang="it-IT" smtClean="0"/>
              <a:t>30/05/2019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FCB44-D151-488E-AC02-BC7A66F012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241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D474-2652-4E68-9489-6FE8DD1E68FC}" type="datetimeFigureOut">
              <a:rPr lang="it-IT" smtClean="0"/>
              <a:t>30/05/2019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FCB44-D151-488E-AC02-BC7A66F012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9036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D474-2652-4E68-9489-6FE8DD1E68FC}" type="datetimeFigureOut">
              <a:rPr lang="it-IT" smtClean="0"/>
              <a:t>30/05/2019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FCB44-D151-488E-AC02-BC7A66F012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7894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D474-2652-4E68-9489-6FE8DD1E68FC}" type="datetimeFigureOut">
              <a:rPr lang="it-IT" smtClean="0"/>
              <a:t>30/05/2019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FCB44-D151-488E-AC02-BC7A66F012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581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D474-2652-4E68-9489-6FE8DD1E68FC}" type="datetimeFigureOut">
              <a:rPr lang="it-IT" smtClean="0"/>
              <a:t>30/05/2019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FCB44-D151-488E-AC02-BC7A66F012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4846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D474-2652-4E68-9489-6FE8DD1E68FC}" type="datetimeFigureOut">
              <a:rPr lang="it-IT" smtClean="0"/>
              <a:t>30/05/2019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FCB44-D151-488E-AC02-BC7A66F012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429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D474-2652-4E68-9489-6FE8DD1E68FC}" type="datetimeFigureOut">
              <a:rPr lang="it-IT" smtClean="0"/>
              <a:t>30/05/2019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FCB44-D151-488E-AC02-BC7A66F012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8589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D474-2652-4E68-9489-6FE8DD1E68FC}" type="datetimeFigureOut">
              <a:rPr lang="it-IT" smtClean="0"/>
              <a:t>30/05/2019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FCB44-D151-488E-AC02-BC7A66F012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8757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D474-2652-4E68-9489-6FE8DD1E68FC}" type="datetimeFigureOut">
              <a:rPr lang="it-IT" smtClean="0"/>
              <a:t>30/05/2019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FCB44-D151-488E-AC02-BC7A66F012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608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D474-2652-4E68-9489-6FE8DD1E68FC}" type="datetimeFigureOut">
              <a:rPr lang="it-IT" smtClean="0"/>
              <a:t>30/05/2019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FCB44-D151-488E-AC02-BC7A66F012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6203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D474-2652-4E68-9489-6FE8DD1E68FC}" type="datetimeFigureOut">
              <a:rPr lang="it-IT" smtClean="0"/>
              <a:t>30/05/2019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FCB44-D151-488E-AC02-BC7A66F012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533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0D474-2652-4E68-9489-6FE8DD1E68FC}" type="datetimeFigureOut">
              <a:rPr lang="it-IT" smtClean="0"/>
              <a:t>30/05/2019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FCB44-D151-488E-AC02-BC7A66F012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654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1744286"/>
            <a:ext cx="7772400" cy="797917"/>
          </a:xfrm>
        </p:spPr>
        <p:txBody>
          <a:bodyPr>
            <a:normAutofit fontScale="90000"/>
          </a:bodyPr>
          <a:lstStyle/>
          <a:p>
            <a:pPr fontAlgn="base"/>
            <a:r>
              <a:rPr lang="it-IT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Officine del futuro – Il movimento e la vita – I materiali dello spazio pubblico</a:t>
            </a:r>
            <a:endParaRPr lang="it-IT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711" y="534820"/>
            <a:ext cx="5114563" cy="71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24" y="336079"/>
            <a:ext cx="2224087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C:\Users\Concetta\Desktop\Ex-mattatoio-Testaccio_fu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04615"/>
            <a:ext cx="3888432" cy="260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395536" y="5939921"/>
            <a:ext cx="3888432" cy="297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it-IT" sz="1400" b="1" dirty="0" smtClean="0"/>
              <a:t>Roma. Testaccio. Ex-mattatoio. Biennale Spazio Pubbl</a:t>
            </a:r>
            <a:r>
              <a:rPr lang="it-IT" sz="1600" b="1" dirty="0" smtClean="0"/>
              <a:t>ico</a:t>
            </a:r>
            <a:endParaRPr lang="it-IT" sz="1600" dirty="0"/>
          </a:p>
        </p:txBody>
      </p:sp>
      <p:pic>
        <p:nvPicPr>
          <p:cNvPr id="7" name="Immagin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417" y="2591510"/>
            <a:ext cx="4885857" cy="1773594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5" t="36057" r="9596" b="17046"/>
          <a:stretch>
            <a:fillRect/>
          </a:stretch>
        </p:blipFill>
        <p:spPr bwMode="auto">
          <a:xfrm>
            <a:off x="4324504" y="4870052"/>
            <a:ext cx="4655090" cy="1682705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4586129" y="4572660"/>
            <a:ext cx="3888432" cy="297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it-IT" sz="1600" b="1" dirty="0" smtClean="0"/>
              <a:t>SEDI dell’IIS «GIORGI-WOOLF»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3174531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869" y="1916832"/>
            <a:ext cx="8840627" cy="4464496"/>
          </a:xfrm>
        </p:spPr>
        <p:txBody>
          <a:bodyPr>
            <a:noAutofit/>
          </a:bodyPr>
          <a:lstStyle/>
          <a:p>
            <a:pPr fontAlgn="base"/>
            <a:r>
              <a:rPr lang="it-IT" sz="1600" b="1" dirty="0" smtClean="0"/>
              <a:t>Il</a:t>
            </a:r>
            <a:r>
              <a:rPr lang="it-IT" sz="1600" b="1" dirty="0"/>
              <a:t> 7 febbraio </a:t>
            </a:r>
            <a:r>
              <a:rPr lang="it-IT" sz="1600" b="1" dirty="0" smtClean="0"/>
              <a:t>2019 il </a:t>
            </a:r>
            <a:r>
              <a:rPr lang="it-IT" sz="1600" b="1" dirty="0"/>
              <a:t>Dipartimento di Architettura dell’ Università Roma Tre ospiterà nell’aula  “Adalberto Libera” </a:t>
            </a:r>
            <a:r>
              <a:rPr lang="it-IT" sz="1600" b="1" dirty="0" smtClean="0"/>
              <a:t>, nell’ambito </a:t>
            </a:r>
            <a:r>
              <a:rPr lang="it-IT" sz="1600" b="1" dirty="0"/>
              <a:t>delle attività previste dal percorso della Biennale dello spazio </a:t>
            </a:r>
            <a:r>
              <a:rPr lang="it-IT" sz="1600" b="1" dirty="0" smtClean="0"/>
              <a:t>pubblico, </a:t>
            </a:r>
            <a:r>
              <a:rPr lang="it-IT" sz="1600" b="1" dirty="0"/>
              <a:t>i protagonisti  della seconda edizione del  progetto </a:t>
            </a:r>
            <a:endParaRPr lang="it-IT" sz="1600" b="1" dirty="0" smtClean="0"/>
          </a:p>
          <a:p>
            <a:pPr fontAlgn="base"/>
            <a:r>
              <a:rPr lang="it-IT" sz="1800" b="1" dirty="0" smtClean="0">
                <a:solidFill>
                  <a:srgbClr val="FF0000"/>
                </a:solidFill>
              </a:rPr>
              <a:t>OFFICINE </a:t>
            </a:r>
            <a:r>
              <a:rPr lang="it-IT" sz="1800" b="1" dirty="0">
                <a:solidFill>
                  <a:srgbClr val="FF0000"/>
                </a:solidFill>
              </a:rPr>
              <a:t>DEL FUTURO: RIGENERAZIONE URBANA, INNOVAZIONE, LAVORO E IMPRESE.  </a:t>
            </a:r>
            <a:endParaRPr lang="it-IT" sz="1800" b="1" dirty="0" smtClean="0">
              <a:solidFill>
                <a:srgbClr val="FF0000"/>
              </a:solidFill>
            </a:endParaRPr>
          </a:p>
          <a:p>
            <a:pPr algn="just" fontAlgn="base"/>
            <a:r>
              <a:rPr lang="it-IT" sz="1600" b="1" dirty="0" smtClean="0"/>
              <a:t>E</a:t>
            </a:r>
            <a:r>
              <a:rPr lang="it-IT" sz="1600" b="1" dirty="0"/>
              <a:t>’ un’iniziativa di A</a:t>
            </a:r>
            <a:r>
              <a:rPr lang="it-IT" sz="1600" b="1" dirty="0" smtClean="0"/>
              <a:t>lternanza Scuola-Lavoro svolta nell’Anno </a:t>
            </a:r>
            <a:r>
              <a:rPr lang="it-IT" sz="1600" b="1" dirty="0"/>
              <a:t>scolastico </a:t>
            </a:r>
            <a:r>
              <a:rPr lang="it-IT" sz="1600" b="1" dirty="0" smtClean="0"/>
              <a:t>2018-2019, </a:t>
            </a:r>
            <a:r>
              <a:rPr lang="it-IT" sz="1600" b="1" dirty="0"/>
              <a:t>a cura dell</a:t>
            </a:r>
            <a:r>
              <a:rPr lang="it-IT" sz="1600" b="1" dirty="0" smtClean="0"/>
              <a:t>’ associazione Città Ibrida, </a:t>
            </a:r>
            <a:r>
              <a:rPr lang="it-IT" sz="1600" b="1" dirty="0"/>
              <a:t>che vede la collaborazione della Camera di Commercio di </a:t>
            </a:r>
            <a:r>
              <a:rPr lang="it-IT" sz="1600" b="1" dirty="0" smtClean="0"/>
              <a:t>Roma, </a:t>
            </a:r>
            <a:r>
              <a:rPr lang="it-IT" sz="1600" b="1" dirty="0"/>
              <a:t>di 3 Municipi, 5 Istituti e Scuole superiori e 5 imprese e impegna 150 ragazzi e 20 operatori a collaborare in un laboratorio stabile </a:t>
            </a:r>
            <a:r>
              <a:rPr lang="it-IT" sz="1600" b="1" dirty="0" smtClean="0"/>
              <a:t>denominato:     </a:t>
            </a:r>
          </a:p>
          <a:p>
            <a:pPr fontAlgn="base"/>
            <a:r>
              <a:rPr lang="it-IT" sz="1600" b="1" dirty="0"/>
              <a:t> </a:t>
            </a:r>
            <a:r>
              <a:rPr lang="it-IT" sz="1800" b="1" dirty="0" smtClean="0">
                <a:solidFill>
                  <a:srgbClr val="FF0000"/>
                </a:solidFill>
              </a:rPr>
              <a:t>IL MOVIMENTO </a:t>
            </a:r>
            <a:r>
              <a:rPr lang="it-IT" sz="1800" b="1" dirty="0">
                <a:solidFill>
                  <a:srgbClr val="FF0000"/>
                </a:solidFill>
              </a:rPr>
              <a:t>E LA VITA. I MATERIALI DELLO SPAZIO PUBBLICO .</a:t>
            </a:r>
          </a:p>
          <a:p>
            <a:pPr algn="just" fontAlgn="base"/>
            <a:r>
              <a:rPr lang="it-IT" sz="1600" b="1" dirty="0"/>
              <a:t>L’iniziativa OFFICINE DEL FUTURO, nata nel 2017/2018, è stato il primo passo verso lo sviluppo di un percorso formativo che contribuisca a rafforzare una politica strutturale a favore della crescita e dello sviluppo delle Città</a:t>
            </a:r>
            <a:r>
              <a:rPr lang="it-IT" sz="1600" b="1" dirty="0" smtClean="0"/>
              <a:t>.</a:t>
            </a:r>
            <a:r>
              <a:rPr lang="it-IT" sz="1600" b="1" dirty="0"/>
              <a:t> CITTA’ IBRIDA con l’intento di consolidare quanto appreso nella prima edizione di OFFICINE DEL FUTURO, propone di costruire nel 2019, attraverso un nuovo percorso didattico e pratico,  un laboratorio di URBAN ART che vedrà impegnati studenti di Istituti Superiori dei Municipi di Roma Capitale IV – V e VI, i ragazzi del Centro Diurno “Fabbrica dei Sogni” di via delle Canapiglie a Torre Maura e imprese </a:t>
            </a:r>
            <a:r>
              <a:rPr lang="it-IT" sz="1600" b="1" dirty="0" smtClean="0"/>
              <a:t>Artigiane.</a:t>
            </a:r>
            <a:endParaRPr lang="it-IT" sz="1600" b="1" dirty="0"/>
          </a:p>
          <a:p>
            <a:pPr fontAlgn="base"/>
            <a:endParaRPr lang="it-IT" sz="1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575" y="548680"/>
            <a:ext cx="5114563" cy="71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6079"/>
            <a:ext cx="2224087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564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869" y="1519585"/>
            <a:ext cx="8840627" cy="1333351"/>
          </a:xfrm>
        </p:spPr>
        <p:txBody>
          <a:bodyPr>
            <a:noAutofit/>
          </a:bodyPr>
          <a:lstStyle/>
          <a:p>
            <a:pPr algn="just" fontAlgn="base"/>
            <a:r>
              <a:rPr lang="it-IT" sz="1600" b="1" dirty="0"/>
              <a:t>I ragazzi </a:t>
            </a:r>
            <a:r>
              <a:rPr lang="it-IT" sz="1600" b="1" dirty="0" smtClean="0"/>
              <a:t>hanno lavorato insieme </a:t>
            </a:r>
            <a:r>
              <a:rPr lang="it-IT" sz="1600" b="1" dirty="0"/>
              <a:t>alle imprese per realizzare PROTOTIPI PER LO SPAZIO PUBBLICO (la piazza della Biennale) da montare e trasformare all’interno degli spazi espositivi della Biennale dello spazio pubblico </a:t>
            </a:r>
            <a:r>
              <a:rPr lang="it-IT" sz="1600" b="1" dirty="0" smtClean="0"/>
              <a:t>2019. Soprattutto hanno condiviso </a:t>
            </a:r>
            <a:r>
              <a:rPr lang="it-IT" sz="1600" b="1" dirty="0" smtClean="0">
                <a:solidFill>
                  <a:srgbClr val="FF0000"/>
                </a:solidFill>
              </a:rPr>
              <a:t>l’incontro, lo stare insieme,</a:t>
            </a:r>
            <a:r>
              <a:rPr lang="it-IT" sz="1600" b="1" dirty="0" smtClean="0"/>
              <a:t> cercando di pensare agli spazi pubblici dei loro ambienti di vita in chiave non solo di utilizzatori distratti </a:t>
            </a:r>
            <a:r>
              <a:rPr lang="it-IT" sz="1600" b="1" dirty="0" smtClean="0">
                <a:solidFill>
                  <a:srgbClr val="FF0000"/>
                </a:solidFill>
              </a:rPr>
              <a:t>(non-luoghi) </a:t>
            </a:r>
            <a:r>
              <a:rPr lang="it-IT" sz="1600" b="1" dirty="0" smtClean="0"/>
              <a:t>ma di persone coinvolte a viverci dentro </a:t>
            </a:r>
            <a:r>
              <a:rPr lang="it-IT" sz="1600" b="1" dirty="0" smtClean="0">
                <a:solidFill>
                  <a:srgbClr val="FF0000"/>
                </a:solidFill>
              </a:rPr>
              <a:t>(luoghi di incontro e di vita)</a:t>
            </a:r>
            <a:r>
              <a:rPr lang="it-IT" sz="1600" b="1" dirty="0" smtClean="0">
                <a:solidFill>
                  <a:schemeClr val="tx1"/>
                </a:solidFill>
              </a:rPr>
              <a:t>. </a:t>
            </a:r>
            <a:r>
              <a:rPr lang="it-IT" sz="1400" b="1" dirty="0" smtClean="0">
                <a:solidFill>
                  <a:srgbClr val="FF0000"/>
                </a:solidFill>
              </a:rPr>
              <a:t> </a:t>
            </a:r>
          </a:p>
          <a:p>
            <a:pPr algn="just" fontAlgn="base"/>
            <a:endParaRPr lang="it-IT" sz="1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575" y="548680"/>
            <a:ext cx="5114563" cy="71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0685"/>
            <a:ext cx="2224087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Concetta\Desktop\56606350_121274769045658_7655031558687948800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2627784" cy="175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oncetta\Desktop\56580401_121276602378808_4475368528161013760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2876188"/>
            <a:ext cx="2736305" cy="170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Concetta\Desktop\56659799_121273655712436_275273928698494976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97152"/>
            <a:ext cx="2615952" cy="174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Concetta\Desktop\54432426_2185992534825924_6047309464527175680_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295" y="4732966"/>
            <a:ext cx="2755227" cy="183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Concetta\Desktop\57581574_2239448882813622_3821355900740829184_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16" y="2852936"/>
            <a:ext cx="2698965" cy="370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25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82583" y="3933056"/>
            <a:ext cx="8400400" cy="2664296"/>
          </a:xfrm>
        </p:spPr>
        <p:txBody>
          <a:bodyPr>
            <a:noAutofit/>
          </a:bodyPr>
          <a:lstStyle/>
          <a:p>
            <a:pPr fontAlgn="base"/>
            <a:r>
              <a:rPr lang="it-IT" sz="1600" b="1" dirty="0"/>
              <a:t>Il progetto, inoltre, si inserisce all’interno della ricorrenza </a:t>
            </a:r>
            <a:r>
              <a:rPr lang="it-IT" sz="1600" b="1" i="1" dirty="0"/>
              <a:t>“Cinquecentesimo anno della morte di Leonardo da Vinci</a:t>
            </a:r>
            <a:r>
              <a:rPr lang="it-IT" sz="1600" b="1" i="1" dirty="0" smtClean="0"/>
              <a:t>”</a:t>
            </a:r>
            <a:r>
              <a:rPr lang="it-IT" sz="1600" b="1" dirty="0" smtClean="0"/>
              <a:t>. </a:t>
            </a:r>
            <a:r>
              <a:rPr lang="it-IT" sz="1600" b="1" dirty="0"/>
              <a:t>Alcune realizzazioni di prototipi per  lo spazio pubblico saranno ispirate alla sua vita, </a:t>
            </a:r>
            <a:r>
              <a:rPr lang="it-IT" sz="1600" b="1" dirty="0" smtClean="0"/>
              <a:t>all’estro </a:t>
            </a:r>
            <a:r>
              <a:rPr lang="it-IT" sz="1600" b="1" dirty="0"/>
              <a:t>e alle opere, con una lettura in chiave Industria </a:t>
            </a:r>
            <a:r>
              <a:rPr lang="it-IT" sz="1600" b="1" dirty="0" smtClean="0"/>
              <a:t>4.0</a:t>
            </a:r>
          </a:p>
          <a:p>
            <a:pPr fontAlgn="base"/>
            <a:r>
              <a:rPr lang="it-IT" sz="1600" b="1" u="sng" dirty="0" smtClean="0"/>
              <a:t>Sono state coinvolte per l’IIS GIORGI-WOOLF</a:t>
            </a:r>
          </a:p>
          <a:p>
            <a:pPr fontAlgn="base"/>
            <a:r>
              <a:rPr lang="it-IT" sz="1600" b="1" dirty="0" smtClean="0"/>
              <a:t>CLASSI: 4Aet, 4Au, 4API</a:t>
            </a:r>
          </a:p>
          <a:p>
            <a:pPr fontAlgn="base"/>
            <a:r>
              <a:rPr lang="it-IT" sz="1600" b="1" dirty="0" smtClean="0"/>
              <a:t>Proff.: FAZIO, DI ROLLO, GALATRO, CIASCHI, DI BERNARDINO</a:t>
            </a:r>
          </a:p>
          <a:p>
            <a:pPr fontAlgn="base"/>
            <a:r>
              <a:rPr lang="it-IT" sz="1600" b="1" dirty="0" smtClean="0"/>
              <a:t>Dirigente Scolastico: Elena TROPEA</a:t>
            </a:r>
          </a:p>
          <a:p>
            <a:pPr fontAlgn="base"/>
            <a:endParaRPr lang="it-IT" sz="1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575" y="548680"/>
            <a:ext cx="5114563" cy="71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80" y="228067"/>
            <a:ext cx="2224087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Concetta\Desktop\leonardo_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94979"/>
            <a:ext cx="4138449" cy="189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oncetta\Desktop\leonard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865" y="1972752"/>
            <a:ext cx="2583705" cy="159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Concetta\Desktop\download.jf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97" y="1694979"/>
            <a:ext cx="1936055" cy="193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766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82583" y="1844824"/>
            <a:ext cx="8656555" cy="2550697"/>
          </a:xfrm>
        </p:spPr>
        <p:txBody>
          <a:bodyPr>
            <a:noAutofit/>
          </a:bodyPr>
          <a:lstStyle/>
          <a:p>
            <a:pPr algn="just" fontAlgn="base"/>
            <a:r>
              <a:rPr lang="it-IT" sz="1800" b="1" dirty="0"/>
              <a:t>Con </a:t>
            </a:r>
            <a:r>
              <a:rPr lang="it-IT" sz="1800" b="1" dirty="0" smtClean="0"/>
              <a:t>questo </a:t>
            </a:r>
            <a:r>
              <a:rPr lang="it-IT" sz="1800" b="1" dirty="0"/>
              <a:t>progetto di </a:t>
            </a:r>
            <a:r>
              <a:rPr lang="it-IT" sz="1800" b="1" dirty="0" smtClean="0"/>
              <a:t>Alternanza Scuola-Lavoro (finalizzato </a:t>
            </a:r>
            <a:r>
              <a:rPr lang="it-IT" sz="1800" b="1" dirty="0"/>
              <a:t>alla costruzione di prototipi per lo spazio </a:t>
            </a:r>
            <a:r>
              <a:rPr lang="it-IT" sz="1800" b="1" dirty="0" smtClean="0"/>
              <a:t>pubblico) si sono voluti </a:t>
            </a:r>
            <a:r>
              <a:rPr lang="it-IT" sz="1800" b="1" dirty="0"/>
              <a:t>realizzare </a:t>
            </a:r>
            <a:r>
              <a:rPr lang="it-IT" sz="1800" b="1" dirty="0" smtClean="0"/>
              <a:t>essenzialmente due </a:t>
            </a:r>
            <a:r>
              <a:rPr lang="it-IT" sz="1800" b="1" dirty="0"/>
              <a:t>obiettivi formativi per gli studenti: </a:t>
            </a:r>
            <a:endParaRPr lang="it-IT" sz="1800" b="1" dirty="0" smtClean="0"/>
          </a:p>
          <a:p>
            <a:pPr marL="285750" indent="-285750" algn="just" fontAlgn="base">
              <a:buFontTx/>
              <a:buChar char="-"/>
            </a:pPr>
            <a:r>
              <a:rPr lang="it-IT" sz="1800" b="1" dirty="0" smtClean="0"/>
              <a:t>da </a:t>
            </a:r>
            <a:r>
              <a:rPr lang="it-IT" sz="1800" b="1" dirty="0"/>
              <a:t>un lato la consapevolezza civica dell’importanza sociale dello spazio pubblico;  </a:t>
            </a:r>
            <a:endParaRPr lang="it-IT" sz="1800" b="1" dirty="0" smtClean="0"/>
          </a:p>
          <a:p>
            <a:pPr marL="285750" indent="-285750" algn="just" fontAlgn="base">
              <a:buFontTx/>
              <a:buChar char="-"/>
            </a:pPr>
            <a:r>
              <a:rPr lang="it-IT" sz="1800" b="1" dirty="0" smtClean="0"/>
              <a:t>dall’altro </a:t>
            </a:r>
            <a:r>
              <a:rPr lang="it-IT" sz="1800" b="1" dirty="0"/>
              <a:t>l’acquisizione  di competenze di base, tecnico-professionali e trasversali, in collaborazione con imprese e imprenditori all’avanguardia nella modernizzazione dei  processi </a:t>
            </a:r>
            <a:r>
              <a:rPr lang="it-IT" sz="1800" b="1" dirty="0" smtClean="0"/>
              <a:t>produttivi.</a:t>
            </a:r>
            <a:endParaRPr lang="it-IT" sz="1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575" y="548680"/>
            <a:ext cx="5114563" cy="71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80" y="228067"/>
            <a:ext cx="2224087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Concetta\Desktop\th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92" y="5007879"/>
            <a:ext cx="2774846" cy="15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Concetta\Desktop\Roma_circoscrizioni_dw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32598"/>
            <a:ext cx="5007496" cy="231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5698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161</Words>
  <Application>Microsoft Office PowerPoint</Application>
  <PresentationFormat>Presentazione su schermo (4:3)</PresentationFormat>
  <Paragraphs>17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8" baseType="lpstr">
      <vt:lpstr>Arial</vt:lpstr>
      <vt:lpstr>Calibri</vt:lpstr>
      <vt:lpstr>Tema di Office</vt:lpstr>
      <vt:lpstr>Officine del futuro – Il movimento e la vita – I materiali dello spazio pubblico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Officine del futuro – Il movimento e la vita – I materiali dello spazio pubblico</dc:title>
  <dc:creator>Concetta</dc:creator>
  <cp:lastModifiedBy>Utente</cp:lastModifiedBy>
  <cp:revision>22</cp:revision>
  <cp:lastPrinted>2019-05-30T11:00:23Z</cp:lastPrinted>
  <dcterms:created xsi:type="dcterms:W3CDTF">2019-05-15T10:07:19Z</dcterms:created>
  <dcterms:modified xsi:type="dcterms:W3CDTF">2019-05-30T11:27:09Z</dcterms:modified>
</cp:coreProperties>
</file>